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panose="020B0604020202020204" pitchFamily="34" charset="0"/>
      <p:regular r:id="rId18"/>
    </p:embeddedFont>
    <p:embeddedFont>
      <p:font typeface="Arimo Bold" panose="020B0704020202020204" pitchFamily="34" charset="0"/>
      <p:regular r:id="rId19"/>
      <p:bold r:id="rId20"/>
    </p:embeddedFont>
    <p:embeddedFont>
      <p:font typeface="Calibri" panose="020F0502020204030204" pitchFamily="34" charset="0"/>
      <p:regular r:id="rId21"/>
      <p:bold r:id="rId22"/>
      <p:italic r:id="rId23"/>
      <p:boldItalic r:id="rId24"/>
    </p:embeddedFont>
    <p:embeddedFont>
      <p:font typeface="Public Sans" pitchFamily="2" charset="77"/>
      <p:regular r:id="rId25"/>
    </p:embeddedFont>
    <p:embeddedFont>
      <p:font typeface="Public Sans Bold" pitchFamily="2" charset="77"/>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03" autoAdjust="0"/>
  </p:normalViewPr>
  <p:slideViewPr>
    <p:cSldViewPr>
      <p:cViewPr varScale="1">
        <p:scale>
          <a:sx n="68" d="100"/>
          <a:sy n="68" d="100"/>
        </p:scale>
        <p:origin x="100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pp.genmymodel.com/editor/edit/_OTlVYHCrEeyzq6ra3GZCdA"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5599770"/>
            <a:ext cx="13080216" cy="2832100"/>
          </a:xfrm>
          <a:prstGeom prst="rect">
            <a:avLst/>
          </a:prstGeom>
        </p:spPr>
        <p:txBody>
          <a:bodyPr lIns="0" tIns="0" rIns="0" bIns="0" rtlCol="0" anchor="t">
            <a:spAutoFit/>
          </a:bodyPr>
          <a:lstStyle/>
          <a:p>
            <a:pPr>
              <a:lnSpc>
                <a:spcPts val="11000"/>
              </a:lnSpc>
            </a:pPr>
            <a:r>
              <a:rPr lang="en-US" sz="10000">
                <a:solidFill>
                  <a:srgbClr val="000000"/>
                </a:solidFill>
                <a:latin typeface="Public Sans Bold"/>
              </a:rPr>
              <a:t>Project 3 - Visualizing Data</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a:solidFill>
                  <a:srgbClr val="9B9B9B"/>
                </a:solidFill>
                <a:latin typeface="Public Sans"/>
              </a:rPr>
              <a:t>The GAP Team:  Shailesh, Marc, Ellis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510790"/>
            <a:ext cx="15714662" cy="7412576"/>
          </a:xfrm>
          <a:prstGeom prst="rect">
            <a:avLst/>
          </a:prstGeom>
        </p:spPr>
      </p:pic>
      <p:sp>
        <p:nvSpPr>
          <p:cNvPr id="3" name="TextBox 3"/>
          <p:cNvSpPr txBox="1"/>
          <p:nvPr/>
        </p:nvSpPr>
        <p:spPr>
          <a:xfrm>
            <a:off x="1558893" y="1268730"/>
            <a:ext cx="6879091" cy="773431"/>
          </a:xfrm>
          <a:prstGeom prst="rect">
            <a:avLst/>
          </a:prstGeom>
        </p:spPr>
        <p:txBody>
          <a:bodyPr lIns="0" tIns="0" rIns="0" bIns="0" rtlCol="0" anchor="t">
            <a:spAutoFit/>
          </a:bodyPr>
          <a:lstStyle/>
          <a:p>
            <a:pPr marL="0" lvl="0" indent="0">
              <a:lnSpc>
                <a:spcPts val="5940"/>
              </a:lnSpc>
            </a:pPr>
            <a:r>
              <a:rPr lang="en-US" sz="5400">
                <a:solidFill>
                  <a:srgbClr val="000000"/>
                </a:solidFill>
                <a:latin typeface="Public Sans Bold"/>
              </a:rPr>
              <a:t>Chart #1</a:t>
            </a:r>
          </a:p>
        </p:txBody>
      </p:sp>
      <p:sp>
        <p:nvSpPr>
          <p:cNvPr id="4" name="TextBox 4"/>
          <p:cNvSpPr txBox="1"/>
          <p:nvPr/>
        </p:nvSpPr>
        <p:spPr>
          <a:xfrm>
            <a:off x="9144000" y="1163955"/>
            <a:ext cx="7585107" cy="2369820"/>
          </a:xfrm>
          <a:prstGeom prst="rect">
            <a:avLst/>
          </a:prstGeom>
        </p:spPr>
        <p:txBody>
          <a:bodyPr lIns="0" tIns="0" rIns="0" bIns="0" rtlCol="0" anchor="t">
            <a:spAutoFit/>
          </a:bodyPr>
          <a:lstStyle/>
          <a:p>
            <a:pPr algn="l">
              <a:lnSpc>
                <a:spcPts val="3779"/>
              </a:lnSpc>
              <a:spcBef>
                <a:spcPct val="0"/>
              </a:spcBef>
            </a:pPr>
            <a:r>
              <a:rPr lang="en-US" sz="2700">
                <a:solidFill>
                  <a:srgbClr val="9B9B9B"/>
                </a:solidFill>
                <a:latin typeface="Public Sans"/>
              </a:rPr>
              <a:t>These 2 graphs show the correlation between County Population and Per Capita Income.  Counties with a high population tend to have a higher Per Capita Income than those with a lower population.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724847"/>
            <a:ext cx="13992536" cy="6600253"/>
          </a:xfrm>
          <a:prstGeom prst="rect">
            <a:avLst/>
          </a:prstGeom>
        </p:spPr>
      </p:pic>
      <p:sp>
        <p:nvSpPr>
          <p:cNvPr id="3" name="TextBox 3"/>
          <p:cNvSpPr txBox="1"/>
          <p:nvPr/>
        </p:nvSpPr>
        <p:spPr>
          <a:xfrm>
            <a:off x="1558893" y="1268730"/>
            <a:ext cx="6879091" cy="773431"/>
          </a:xfrm>
          <a:prstGeom prst="rect">
            <a:avLst/>
          </a:prstGeom>
        </p:spPr>
        <p:txBody>
          <a:bodyPr lIns="0" tIns="0" rIns="0" bIns="0" rtlCol="0" anchor="t">
            <a:spAutoFit/>
          </a:bodyPr>
          <a:lstStyle/>
          <a:p>
            <a:pPr marL="0" lvl="0" indent="0">
              <a:lnSpc>
                <a:spcPts val="5940"/>
              </a:lnSpc>
            </a:pPr>
            <a:r>
              <a:rPr lang="en-US" sz="5400">
                <a:solidFill>
                  <a:srgbClr val="000000"/>
                </a:solidFill>
                <a:latin typeface="Public Sans Bold"/>
              </a:rPr>
              <a:t>Chart #2</a:t>
            </a:r>
          </a:p>
        </p:txBody>
      </p:sp>
      <p:sp>
        <p:nvSpPr>
          <p:cNvPr id="4" name="TextBox 4"/>
          <p:cNvSpPr txBox="1"/>
          <p:nvPr/>
        </p:nvSpPr>
        <p:spPr>
          <a:xfrm>
            <a:off x="9144000" y="674497"/>
            <a:ext cx="8577401" cy="3518453"/>
          </a:xfrm>
          <a:prstGeom prst="rect">
            <a:avLst/>
          </a:prstGeom>
        </p:spPr>
        <p:txBody>
          <a:bodyPr lIns="0" tIns="0" rIns="0" bIns="0" rtlCol="0" anchor="t">
            <a:spAutoFit/>
          </a:bodyPr>
          <a:lstStyle/>
          <a:p>
            <a:pPr algn="l">
              <a:lnSpc>
                <a:spcPts val="3994"/>
              </a:lnSpc>
              <a:spcBef>
                <a:spcPct val="0"/>
              </a:spcBef>
            </a:pPr>
            <a:r>
              <a:rPr lang="en-US" sz="2853">
                <a:solidFill>
                  <a:srgbClr val="9B9B9B"/>
                </a:solidFill>
                <a:latin typeface="Public Sans"/>
              </a:rPr>
              <a:t>The graph shows that there is a moderate pattern of equal distribution of Fast Food, Dollar and Grocery Stores. There are many confounding variables that may influence this behavior pattern, but one variable may be due to the population of each county. A higher population may lead to more stores than a lower population.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169787"/>
            <a:ext cx="12919921" cy="6088513"/>
          </a:xfrm>
          <a:prstGeom prst="rect">
            <a:avLst/>
          </a:prstGeom>
        </p:spPr>
      </p:pic>
      <p:sp>
        <p:nvSpPr>
          <p:cNvPr id="3" name="TextBox 3"/>
          <p:cNvSpPr txBox="1"/>
          <p:nvPr/>
        </p:nvSpPr>
        <p:spPr>
          <a:xfrm>
            <a:off x="1558893" y="1268730"/>
            <a:ext cx="6879091" cy="773431"/>
          </a:xfrm>
          <a:prstGeom prst="rect">
            <a:avLst/>
          </a:prstGeom>
        </p:spPr>
        <p:txBody>
          <a:bodyPr lIns="0" tIns="0" rIns="0" bIns="0" rtlCol="0" anchor="t">
            <a:spAutoFit/>
          </a:bodyPr>
          <a:lstStyle/>
          <a:p>
            <a:pPr marL="0" lvl="0" indent="0">
              <a:lnSpc>
                <a:spcPts val="5940"/>
              </a:lnSpc>
            </a:pPr>
            <a:r>
              <a:rPr lang="en-US" sz="5400">
                <a:solidFill>
                  <a:srgbClr val="000000"/>
                </a:solidFill>
                <a:latin typeface="Public Sans Bold"/>
              </a:rPr>
              <a:t>Chart #3</a:t>
            </a:r>
          </a:p>
        </p:txBody>
      </p:sp>
      <p:sp>
        <p:nvSpPr>
          <p:cNvPr id="4" name="TextBox 4"/>
          <p:cNvSpPr txBox="1"/>
          <p:nvPr/>
        </p:nvSpPr>
        <p:spPr>
          <a:xfrm>
            <a:off x="6679329" y="664972"/>
            <a:ext cx="11042072" cy="3246573"/>
          </a:xfrm>
          <a:prstGeom prst="rect">
            <a:avLst/>
          </a:prstGeom>
        </p:spPr>
        <p:txBody>
          <a:bodyPr lIns="0" tIns="0" rIns="0" bIns="0" rtlCol="0" anchor="t">
            <a:spAutoFit/>
          </a:bodyPr>
          <a:lstStyle/>
          <a:p>
            <a:pPr algn="l">
              <a:lnSpc>
                <a:spcPts val="3717"/>
              </a:lnSpc>
              <a:spcBef>
                <a:spcPct val="0"/>
              </a:spcBef>
            </a:pPr>
            <a:r>
              <a:rPr lang="en-US" sz="2655">
                <a:solidFill>
                  <a:srgbClr val="9B9B9B"/>
                </a:solidFill>
                <a:latin typeface="Public Sans"/>
              </a:rPr>
              <a:t>The graph shows that there is a weak negative correlation between a county's % FRL and it's Per Capita Income. There is a cluster of counties located where the % FRL is high and the Per Capita Income level is low. The high % FRL may be due to the low Per Capita Income level of that county. As the Per Capita Income level of a county increases, the % FRL decreases. The low % FRL may be due to the high Per Capita Income level of that county.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07557" y="3074239"/>
            <a:ext cx="14427905" cy="6799150"/>
          </a:xfrm>
          <a:prstGeom prst="rect">
            <a:avLst/>
          </a:prstGeom>
        </p:spPr>
      </p:pic>
      <p:sp>
        <p:nvSpPr>
          <p:cNvPr id="3" name="TextBox 3"/>
          <p:cNvSpPr txBox="1"/>
          <p:nvPr/>
        </p:nvSpPr>
        <p:spPr>
          <a:xfrm>
            <a:off x="1558893" y="1268730"/>
            <a:ext cx="6879091" cy="773431"/>
          </a:xfrm>
          <a:prstGeom prst="rect">
            <a:avLst/>
          </a:prstGeom>
        </p:spPr>
        <p:txBody>
          <a:bodyPr lIns="0" tIns="0" rIns="0" bIns="0" rtlCol="0" anchor="t">
            <a:spAutoFit/>
          </a:bodyPr>
          <a:lstStyle/>
          <a:p>
            <a:pPr marL="0" lvl="0" indent="0">
              <a:lnSpc>
                <a:spcPts val="5940"/>
              </a:lnSpc>
            </a:pPr>
            <a:r>
              <a:rPr lang="en-US" sz="5400">
                <a:solidFill>
                  <a:srgbClr val="000000"/>
                </a:solidFill>
                <a:latin typeface="Public Sans Bold"/>
              </a:rPr>
              <a:t>Chart #4</a:t>
            </a:r>
          </a:p>
        </p:txBody>
      </p:sp>
      <p:sp>
        <p:nvSpPr>
          <p:cNvPr id="4" name="TextBox 4"/>
          <p:cNvSpPr txBox="1"/>
          <p:nvPr/>
        </p:nvSpPr>
        <p:spPr>
          <a:xfrm>
            <a:off x="8437984" y="664972"/>
            <a:ext cx="9283417" cy="3246573"/>
          </a:xfrm>
          <a:prstGeom prst="rect">
            <a:avLst/>
          </a:prstGeom>
        </p:spPr>
        <p:txBody>
          <a:bodyPr lIns="0" tIns="0" rIns="0" bIns="0" rtlCol="0" anchor="t">
            <a:spAutoFit/>
          </a:bodyPr>
          <a:lstStyle/>
          <a:p>
            <a:pPr algn="l">
              <a:lnSpc>
                <a:spcPts val="3717"/>
              </a:lnSpc>
              <a:spcBef>
                <a:spcPct val="0"/>
              </a:spcBef>
            </a:pPr>
            <a:r>
              <a:rPr lang="en-US" sz="2655">
                <a:solidFill>
                  <a:srgbClr val="9B9B9B"/>
                </a:solidFill>
                <a:latin typeface="Public Sans"/>
              </a:rPr>
              <a:t>Like Chart #3, this graph shows a weak negative correlation between a county's % FRL and it's Total Grocery Stores. There is a cluster of counties located where the % FRL is high and the Grocery Store count is low. The high % FRL may be due to the low Per Capita Income level of that county. As the Grocery Stores count of a county increases, the % FRL tend to decrease.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829627" y="1807338"/>
            <a:ext cx="3729037" cy="1899285"/>
          </a:xfrm>
          <a:prstGeom prst="rect">
            <a:avLst/>
          </a:prstGeom>
        </p:spPr>
        <p:txBody>
          <a:bodyPr lIns="0" tIns="0" rIns="0" bIns="0" rtlCol="0" anchor="t">
            <a:spAutoFit/>
          </a:bodyPr>
          <a:lstStyle/>
          <a:p>
            <a:pPr marL="0" lvl="0" indent="0">
              <a:lnSpc>
                <a:spcPts val="5039"/>
              </a:lnSpc>
              <a:spcBef>
                <a:spcPct val="0"/>
              </a:spcBef>
            </a:pPr>
            <a:r>
              <a:rPr lang="en-US" sz="3599">
                <a:solidFill>
                  <a:srgbClr val="000000"/>
                </a:solidFill>
                <a:latin typeface="Public Sans Bold"/>
              </a:rPr>
              <a:t>Web Development Demonstration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Conclusion</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a:solidFill>
                  <a:srgbClr val="9B9B9B"/>
                </a:solidFill>
                <a:latin typeface="Public Sans"/>
              </a:rPr>
              <a:t>Areas with higher levels of poverty are more likely to be food deserts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Thank You!</a:t>
            </a:r>
          </a:p>
        </p:txBody>
      </p:sp>
      <p:sp>
        <p:nvSpPr>
          <p:cNvPr id="4" name="TextBox 4"/>
          <p:cNvSpPr txBox="1"/>
          <p:nvPr/>
        </p:nvSpPr>
        <p:spPr>
          <a:xfrm>
            <a:off x="1425688" y="8117160"/>
            <a:ext cx="4280127"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Are there 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2647950"/>
            <a:ext cx="5796100" cy="5067300"/>
          </a:xfrm>
          <a:prstGeom prst="rect">
            <a:avLst/>
          </a:prstGeom>
        </p:spPr>
        <p:txBody>
          <a:bodyPr lIns="0" tIns="0" rIns="0" bIns="0" rtlCol="0" anchor="t">
            <a:spAutoFit/>
          </a:bodyPr>
          <a:lstStyle/>
          <a:p>
            <a:pPr marL="0" lvl="0" indent="0">
              <a:lnSpc>
                <a:spcPts val="9900"/>
              </a:lnSpc>
            </a:pPr>
            <a:r>
              <a:rPr lang="en-US" sz="9000">
                <a:solidFill>
                  <a:srgbClr val="000000"/>
                </a:solidFill>
                <a:latin typeface="Public Sans Bold"/>
              </a:rPr>
              <a:t>Project Overview:  Food Desert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511470" y="1028700"/>
            <a:ext cx="747830" cy="568351"/>
          </a:xfrm>
          <a:prstGeom prst="rect">
            <a:avLst/>
          </a:prstGeom>
        </p:spPr>
      </p:pic>
      <p:sp>
        <p:nvSpPr>
          <p:cNvPr id="3" name="TextBox 3"/>
          <p:cNvSpPr txBox="1"/>
          <p:nvPr/>
        </p:nvSpPr>
        <p:spPr>
          <a:xfrm>
            <a:off x="1028700" y="1171121"/>
            <a:ext cx="8937852" cy="6791325"/>
          </a:xfrm>
          <a:prstGeom prst="rect">
            <a:avLst/>
          </a:prstGeom>
        </p:spPr>
        <p:txBody>
          <a:bodyPr lIns="0" tIns="0" rIns="0" bIns="0" rtlCol="0" anchor="t">
            <a:spAutoFit/>
          </a:bodyPr>
          <a:lstStyle/>
          <a:p>
            <a:pPr>
              <a:lnSpc>
                <a:spcPts val="6720"/>
              </a:lnSpc>
            </a:pPr>
            <a:r>
              <a:rPr lang="en-US" sz="5600">
                <a:solidFill>
                  <a:srgbClr val="000000"/>
                </a:solidFill>
                <a:latin typeface="Public Sans Bold"/>
              </a:rPr>
              <a:t>We will identify locations that have very few grocery stores serving a large population (also</a:t>
            </a:r>
          </a:p>
          <a:p>
            <a:pPr marL="0" lvl="0" indent="0">
              <a:lnSpc>
                <a:spcPts val="6720"/>
              </a:lnSpc>
            </a:pPr>
            <a:r>
              <a:rPr lang="en-US" sz="5600">
                <a:solidFill>
                  <a:srgbClr val="000000"/>
                </a:solidFill>
                <a:latin typeface="Arimo Bold"/>
              </a:rPr>
              <a:t>known as Food Desert) and determine the factors that contribute toward the situation.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5267282" cy="31813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Why do we choose this topic?</a:t>
            </a:r>
          </a:p>
        </p:txBody>
      </p:sp>
      <p:sp>
        <p:nvSpPr>
          <p:cNvPr id="3" name="TextBox 3"/>
          <p:cNvSpPr txBox="1"/>
          <p:nvPr/>
        </p:nvSpPr>
        <p:spPr>
          <a:xfrm>
            <a:off x="13331598" y="6767361"/>
            <a:ext cx="3927702" cy="46482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000000"/>
                </a:solidFill>
                <a:latin typeface="Public Sans Bold"/>
              </a:rPr>
              <a:t> POPULATION</a:t>
            </a:r>
          </a:p>
        </p:txBody>
      </p:sp>
      <p:sp>
        <p:nvSpPr>
          <p:cNvPr id="4" name="TextBox 4"/>
          <p:cNvSpPr txBox="1"/>
          <p:nvPr/>
        </p:nvSpPr>
        <p:spPr>
          <a:xfrm>
            <a:off x="13331598" y="8004810"/>
            <a:ext cx="3927702" cy="1253490"/>
          </a:xfrm>
          <a:prstGeom prst="rect">
            <a:avLst/>
          </a:prstGeom>
        </p:spPr>
        <p:txBody>
          <a:bodyPr lIns="0" tIns="0" rIns="0" bIns="0" rtlCol="0" anchor="t">
            <a:spAutoFit/>
          </a:bodyPr>
          <a:lstStyle/>
          <a:p>
            <a:pPr marL="0" lvl="0" indent="0">
              <a:lnSpc>
                <a:spcPts val="3359"/>
              </a:lnSpc>
              <a:spcBef>
                <a:spcPct val="0"/>
              </a:spcBef>
            </a:pPr>
            <a:r>
              <a:rPr lang="en-US" sz="2400">
                <a:solidFill>
                  <a:srgbClr val="9B9B9B"/>
                </a:solidFill>
                <a:latin typeface="Public Sans"/>
              </a:rPr>
              <a:t>Does the number of fast food places correlate with  population?</a:t>
            </a: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6733071"/>
            <a:ext cx="3927702" cy="94107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000000"/>
                </a:solidFill>
                <a:latin typeface="Public Sans Bold"/>
              </a:rPr>
              <a:t>HEALTHY FOOD SCARCITY</a:t>
            </a:r>
          </a:p>
        </p:txBody>
      </p:sp>
      <p:pic>
        <p:nvPicPr>
          <p:cNvPr id="7" name="Picture 7"/>
          <p:cNvPicPr>
            <a:picLocks noChangeAspect="1"/>
          </p:cNvPicPr>
          <p:nvPr/>
        </p:nvPicPr>
        <p:blipFill>
          <a:blip r:embed="rId3"/>
          <a:srcRect l="2374" r="2374"/>
          <a:stretch>
            <a:fillRect/>
          </a:stretch>
        </p:blipFill>
        <p:spPr>
          <a:xfrm>
            <a:off x="7921398" y="1028700"/>
            <a:ext cx="3927702" cy="5619750"/>
          </a:xfrm>
          <a:prstGeom prst="rect">
            <a:avLst/>
          </a:prstGeom>
        </p:spPr>
      </p:pic>
      <p:sp>
        <p:nvSpPr>
          <p:cNvPr id="8" name="TextBox 8"/>
          <p:cNvSpPr txBox="1"/>
          <p:nvPr/>
        </p:nvSpPr>
        <p:spPr>
          <a:xfrm>
            <a:off x="7921398" y="8004810"/>
            <a:ext cx="3927702" cy="1269771"/>
          </a:xfrm>
          <a:prstGeom prst="rect">
            <a:avLst/>
          </a:prstGeom>
        </p:spPr>
        <p:txBody>
          <a:bodyPr lIns="0" tIns="0" rIns="0" bIns="0" rtlCol="0" anchor="t">
            <a:spAutoFit/>
          </a:bodyPr>
          <a:lstStyle/>
          <a:p>
            <a:pPr marL="0" lvl="0" indent="0">
              <a:lnSpc>
                <a:spcPts val="3359"/>
              </a:lnSpc>
              <a:spcBef>
                <a:spcPct val="0"/>
              </a:spcBef>
            </a:pPr>
            <a:r>
              <a:rPr lang="en-US" sz="2399" dirty="0">
                <a:solidFill>
                  <a:srgbClr val="9B9B9B"/>
                </a:solidFill>
                <a:latin typeface="Public Sans"/>
              </a:rPr>
              <a:t>Does low income population lead to a food desert?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264434" y="2793978"/>
            <a:ext cx="2696824" cy="2609850"/>
          </a:xfrm>
          <a:prstGeom prst="rect">
            <a:avLst/>
          </a:prstGeom>
        </p:spPr>
        <p:txBody>
          <a:bodyPr lIns="0" tIns="0" rIns="0" bIns="0" rtlCol="0" anchor="t">
            <a:spAutoFit/>
          </a:bodyPr>
          <a:lstStyle/>
          <a:p>
            <a:pPr marL="0" lvl="0" indent="0">
              <a:lnSpc>
                <a:spcPts val="4199"/>
              </a:lnSpc>
              <a:spcBef>
                <a:spcPct val="0"/>
              </a:spcBef>
            </a:pPr>
            <a:r>
              <a:rPr lang="en-US" sz="2999">
                <a:solidFill>
                  <a:srgbClr val="000000"/>
                </a:solidFill>
                <a:latin typeface="Public Sans"/>
              </a:rPr>
              <a:t>Our study will  consist of counties in the state of Georgia</a:t>
            </a:r>
          </a:p>
        </p:txBody>
      </p:sp>
      <p:sp>
        <p:nvSpPr>
          <p:cNvPr id="4" name="TextBox 4"/>
          <p:cNvSpPr txBox="1"/>
          <p:nvPr/>
        </p:nvSpPr>
        <p:spPr>
          <a:xfrm>
            <a:off x="14264434" y="1066800"/>
            <a:ext cx="4023566" cy="1515480"/>
          </a:xfrm>
          <a:prstGeom prst="rect">
            <a:avLst/>
          </a:prstGeom>
        </p:spPr>
        <p:txBody>
          <a:bodyPr lIns="0" tIns="0" rIns="0" bIns="0" rtlCol="0" anchor="t">
            <a:spAutoFit/>
          </a:bodyPr>
          <a:lstStyle/>
          <a:p>
            <a:pPr marL="0" lvl="0" indent="0">
              <a:lnSpc>
                <a:spcPts val="5862"/>
              </a:lnSpc>
            </a:pPr>
            <a:r>
              <a:rPr lang="en-US" sz="5329">
                <a:solidFill>
                  <a:srgbClr val="000000"/>
                </a:solidFill>
                <a:latin typeface="Public Sans Bold"/>
              </a:rPr>
              <a:t>Our Approach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085850"/>
            <a:ext cx="14022501" cy="10858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Our Process</a:t>
            </a:r>
          </a:p>
        </p:txBody>
      </p:sp>
      <p:sp>
        <p:nvSpPr>
          <p:cNvPr id="3" name="TextBox 3"/>
          <p:cNvSpPr txBox="1"/>
          <p:nvPr/>
        </p:nvSpPr>
        <p:spPr>
          <a:xfrm>
            <a:off x="3477305" y="506730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PROGRAMMING</a:t>
            </a:r>
          </a:p>
        </p:txBody>
      </p:sp>
      <p:sp>
        <p:nvSpPr>
          <p:cNvPr id="4" name="TextBox 4"/>
          <p:cNvSpPr txBox="1"/>
          <p:nvPr/>
        </p:nvSpPr>
        <p:spPr>
          <a:xfrm>
            <a:off x="3477305" y="5691339"/>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9B9B9B"/>
                </a:solidFill>
                <a:latin typeface="Public Sans"/>
              </a:rPr>
              <a:t>Python</a:t>
            </a:r>
          </a:p>
          <a:p>
            <a:pPr marL="518160" lvl="1" indent="-259080">
              <a:lnSpc>
                <a:spcPts val="3359"/>
              </a:lnSpc>
              <a:buFont typeface="Arial"/>
              <a:buChar char="•"/>
            </a:pPr>
            <a:r>
              <a:rPr lang="en-US" sz="2400">
                <a:solidFill>
                  <a:srgbClr val="9B9B9B"/>
                </a:solidFill>
                <a:latin typeface="Arimo"/>
              </a:rPr>
              <a:t>Plotly</a:t>
            </a:r>
          </a:p>
          <a:p>
            <a:pPr marL="518160" lvl="1" indent="-259080">
              <a:lnSpc>
                <a:spcPts val="3359"/>
              </a:lnSpc>
              <a:buFont typeface="Arial"/>
              <a:buChar char="•"/>
            </a:pPr>
            <a:r>
              <a:rPr lang="en-US" sz="2400">
                <a:solidFill>
                  <a:srgbClr val="9B9B9B"/>
                </a:solidFill>
                <a:latin typeface="Arimo"/>
              </a:rPr>
              <a:t>Dash</a:t>
            </a:r>
          </a:p>
          <a:p>
            <a:pPr marL="518160" lvl="1" indent="-259080" algn="l">
              <a:lnSpc>
                <a:spcPts val="3359"/>
              </a:lnSpc>
              <a:buFont typeface="Arial"/>
              <a:buChar char="•"/>
            </a:pPr>
            <a:r>
              <a:rPr lang="en-US" sz="2400">
                <a:solidFill>
                  <a:srgbClr val="9B9B9B"/>
                </a:solidFill>
                <a:latin typeface="Arimo"/>
              </a:rPr>
              <a:t>JavaScript</a:t>
            </a:r>
          </a:p>
        </p:txBody>
      </p:sp>
      <p:sp>
        <p:nvSpPr>
          <p:cNvPr id="5" name="TextBox 5"/>
          <p:cNvSpPr txBox="1"/>
          <p:nvPr/>
        </p:nvSpPr>
        <p:spPr>
          <a:xfrm>
            <a:off x="1719943" y="519112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02</a:t>
            </a:r>
          </a:p>
        </p:txBody>
      </p:sp>
      <p:sp>
        <p:nvSpPr>
          <p:cNvPr id="6" name="TextBox 6"/>
          <p:cNvSpPr txBox="1"/>
          <p:nvPr/>
        </p:nvSpPr>
        <p:spPr>
          <a:xfrm>
            <a:off x="3477305" y="752585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DATA MUNGING</a:t>
            </a:r>
          </a:p>
        </p:txBody>
      </p:sp>
      <p:sp>
        <p:nvSpPr>
          <p:cNvPr id="7" name="TextBox 7"/>
          <p:cNvSpPr txBox="1"/>
          <p:nvPr/>
        </p:nvSpPr>
        <p:spPr>
          <a:xfrm>
            <a:off x="3477305" y="8149892"/>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9B9B9B"/>
                </a:solidFill>
                <a:latin typeface="Public Sans"/>
              </a:rPr>
              <a:t>combine</a:t>
            </a:r>
          </a:p>
          <a:p>
            <a:pPr marL="518160" lvl="1" indent="-259080">
              <a:lnSpc>
                <a:spcPts val="3359"/>
              </a:lnSpc>
              <a:buFont typeface="Arial"/>
              <a:buChar char="•"/>
            </a:pPr>
            <a:r>
              <a:rPr lang="en-US" sz="2400">
                <a:solidFill>
                  <a:srgbClr val="9B9B9B"/>
                </a:solidFill>
                <a:latin typeface="Arimo"/>
              </a:rPr>
              <a:t>sort</a:t>
            </a:r>
          </a:p>
          <a:p>
            <a:pPr marL="518160" lvl="1" indent="-259080" algn="l">
              <a:lnSpc>
                <a:spcPts val="3359"/>
              </a:lnSpc>
              <a:buFont typeface="Arial"/>
              <a:buChar char="•"/>
            </a:pPr>
            <a:r>
              <a:rPr lang="en-US" sz="2400">
                <a:solidFill>
                  <a:srgbClr val="9B9B9B"/>
                </a:solidFill>
                <a:latin typeface="Arimo"/>
              </a:rPr>
              <a:t>clean (remove dups, drop columns)</a:t>
            </a:r>
          </a:p>
        </p:txBody>
      </p:sp>
      <p:sp>
        <p:nvSpPr>
          <p:cNvPr id="8" name="TextBox 8"/>
          <p:cNvSpPr txBox="1"/>
          <p:nvPr/>
        </p:nvSpPr>
        <p:spPr>
          <a:xfrm>
            <a:off x="1719943" y="7649679"/>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03</a:t>
            </a:r>
          </a:p>
        </p:txBody>
      </p:sp>
      <p:sp>
        <p:nvSpPr>
          <p:cNvPr id="9" name="TextBox 9"/>
          <p:cNvSpPr txBox="1"/>
          <p:nvPr/>
        </p:nvSpPr>
        <p:spPr>
          <a:xfrm>
            <a:off x="11706905" y="506730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VISUALIZATIONS</a:t>
            </a:r>
          </a:p>
        </p:txBody>
      </p:sp>
      <p:sp>
        <p:nvSpPr>
          <p:cNvPr id="10" name="TextBox 10"/>
          <p:cNvSpPr txBox="1"/>
          <p:nvPr/>
        </p:nvSpPr>
        <p:spPr>
          <a:xfrm>
            <a:off x="11706905" y="5691339"/>
            <a:ext cx="4861152" cy="1269771"/>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9B9B9B"/>
                </a:solidFill>
                <a:latin typeface="Public Sans"/>
              </a:rPr>
              <a:t>bar-line combination chart</a:t>
            </a:r>
          </a:p>
          <a:p>
            <a:pPr marL="518160" lvl="1" indent="-259080">
              <a:lnSpc>
                <a:spcPts val="3359"/>
              </a:lnSpc>
              <a:buFont typeface="Arial"/>
              <a:buChar char="•"/>
            </a:pPr>
            <a:r>
              <a:rPr lang="en-US" sz="2400" dirty="0">
                <a:solidFill>
                  <a:srgbClr val="9B9B9B"/>
                </a:solidFill>
                <a:latin typeface="Public Sans"/>
              </a:rPr>
              <a:t>stacked bar chart</a:t>
            </a:r>
          </a:p>
          <a:p>
            <a:pPr marL="518160" lvl="1" indent="-259080" algn="l">
              <a:lnSpc>
                <a:spcPts val="3359"/>
              </a:lnSpc>
              <a:buFont typeface="Arial"/>
              <a:buChar char="•"/>
            </a:pPr>
            <a:r>
              <a:rPr lang="en-US" sz="2400" dirty="0">
                <a:solidFill>
                  <a:srgbClr val="9B9B9B"/>
                </a:solidFill>
                <a:latin typeface="Public Sans"/>
              </a:rPr>
              <a:t>scatter plot</a:t>
            </a:r>
          </a:p>
        </p:txBody>
      </p:sp>
      <p:sp>
        <p:nvSpPr>
          <p:cNvPr id="11" name="TextBox 11"/>
          <p:cNvSpPr txBox="1"/>
          <p:nvPr/>
        </p:nvSpPr>
        <p:spPr>
          <a:xfrm>
            <a:off x="9949543" y="519112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05</a:t>
            </a:r>
          </a:p>
        </p:txBody>
      </p:sp>
      <p:sp>
        <p:nvSpPr>
          <p:cNvPr id="12" name="TextBox 12"/>
          <p:cNvSpPr txBox="1"/>
          <p:nvPr/>
        </p:nvSpPr>
        <p:spPr>
          <a:xfrm>
            <a:off x="11706905" y="7525854"/>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WEB DEVELOPMENT</a:t>
            </a:r>
          </a:p>
        </p:txBody>
      </p:sp>
      <p:sp>
        <p:nvSpPr>
          <p:cNvPr id="13" name="TextBox 13"/>
          <p:cNvSpPr txBox="1"/>
          <p:nvPr/>
        </p:nvSpPr>
        <p:spPr>
          <a:xfrm>
            <a:off x="11706905" y="8149892"/>
            <a:ext cx="4861152" cy="834390"/>
          </a:xfrm>
          <a:prstGeom prst="rect">
            <a:avLst/>
          </a:prstGeom>
        </p:spPr>
        <p:txBody>
          <a:bodyPr lIns="0" tIns="0" rIns="0" bIns="0" rtlCol="0" anchor="t">
            <a:spAutoFit/>
          </a:bodyPr>
          <a:lstStyle/>
          <a:p>
            <a:pPr>
              <a:lnSpc>
                <a:spcPts val="3359"/>
              </a:lnSpc>
            </a:pPr>
            <a:r>
              <a:rPr lang="en-US" sz="2400" dirty="0">
                <a:solidFill>
                  <a:srgbClr val="FF0000"/>
                </a:solidFill>
                <a:latin typeface="Public Sans"/>
              </a:rPr>
              <a:t>&lt;Briefly elaborate on what</a:t>
            </a:r>
          </a:p>
          <a:p>
            <a:pPr marL="0" lvl="0" indent="0" algn="l">
              <a:lnSpc>
                <a:spcPts val="3359"/>
              </a:lnSpc>
              <a:spcBef>
                <a:spcPct val="0"/>
              </a:spcBef>
            </a:pPr>
            <a:r>
              <a:rPr lang="en-US" sz="2400" dirty="0">
                <a:solidFill>
                  <a:srgbClr val="FF0000"/>
                </a:solidFill>
                <a:latin typeface="Public Sans"/>
              </a:rPr>
              <a:t>you want to discuss.&gt;</a:t>
            </a:r>
          </a:p>
        </p:txBody>
      </p:sp>
      <p:sp>
        <p:nvSpPr>
          <p:cNvPr id="14" name="TextBox 14"/>
          <p:cNvSpPr txBox="1"/>
          <p:nvPr/>
        </p:nvSpPr>
        <p:spPr>
          <a:xfrm>
            <a:off x="9949543" y="7649679"/>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06</a:t>
            </a:r>
          </a:p>
        </p:txBody>
      </p:sp>
      <p:sp>
        <p:nvSpPr>
          <p:cNvPr id="15" name="TextBox 15"/>
          <p:cNvSpPr txBox="1"/>
          <p:nvPr/>
        </p:nvSpPr>
        <p:spPr>
          <a:xfrm>
            <a:off x="3477305" y="2873766"/>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DATA SOURCES</a:t>
            </a:r>
          </a:p>
        </p:txBody>
      </p:sp>
      <p:sp>
        <p:nvSpPr>
          <p:cNvPr id="16" name="TextBox 16"/>
          <p:cNvSpPr txBox="1"/>
          <p:nvPr/>
        </p:nvSpPr>
        <p:spPr>
          <a:xfrm>
            <a:off x="3477305" y="3350016"/>
            <a:ext cx="4861152" cy="167259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9B9B9B"/>
                </a:solidFill>
                <a:latin typeface="Public Sans"/>
              </a:rPr>
              <a:t>census.gov</a:t>
            </a:r>
          </a:p>
          <a:p>
            <a:pPr marL="518160" lvl="1" indent="-259080">
              <a:lnSpc>
                <a:spcPts val="3359"/>
              </a:lnSpc>
              <a:buFont typeface="Arial"/>
              <a:buChar char="•"/>
            </a:pPr>
            <a:r>
              <a:rPr lang="en-US" sz="2400">
                <a:solidFill>
                  <a:srgbClr val="9B9B9B"/>
                </a:solidFill>
                <a:latin typeface="Arimo"/>
              </a:rPr>
              <a:t>gadoe.org</a:t>
            </a:r>
          </a:p>
          <a:p>
            <a:pPr marL="518160" lvl="1" indent="-259080">
              <a:lnSpc>
                <a:spcPts val="3359"/>
              </a:lnSpc>
              <a:buFont typeface="Arial"/>
              <a:buChar char="•"/>
            </a:pPr>
            <a:r>
              <a:rPr lang="en-US" sz="2400">
                <a:solidFill>
                  <a:srgbClr val="9B9B9B"/>
                </a:solidFill>
                <a:latin typeface="Arimo"/>
              </a:rPr>
              <a:t>foursquare.com</a:t>
            </a:r>
          </a:p>
          <a:p>
            <a:pPr marL="518160" lvl="1" indent="-259080" algn="l">
              <a:lnSpc>
                <a:spcPts val="3359"/>
              </a:lnSpc>
              <a:buFont typeface="Arial"/>
              <a:buChar char="•"/>
            </a:pPr>
            <a:r>
              <a:rPr lang="en-US" sz="2400">
                <a:solidFill>
                  <a:srgbClr val="9B9B9B"/>
                </a:solidFill>
                <a:latin typeface="Arimo"/>
              </a:rPr>
              <a:t>google API</a:t>
            </a:r>
          </a:p>
        </p:txBody>
      </p:sp>
      <p:sp>
        <p:nvSpPr>
          <p:cNvPr id="17" name="TextBox 17"/>
          <p:cNvSpPr txBox="1"/>
          <p:nvPr/>
        </p:nvSpPr>
        <p:spPr>
          <a:xfrm>
            <a:off x="1719943" y="2997591"/>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01</a:t>
            </a:r>
          </a:p>
        </p:txBody>
      </p:sp>
      <p:sp>
        <p:nvSpPr>
          <p:cNvPr id="18" name="TextBox 18"/>
          <p:cNvSpPr txBox="1"/>
          <p:nvPr/>
        </p:nvSpPr>
        <p:spPr>
          <a:xfrm>
            <a:off x="11706905" y="2873766"/>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DATABASE</a:t>
            </a:r>
          </a:p>
        </p:txBody>
      </p:sp>
      <p:sp>
        <p:nvSpPr>
          <p:cNvPr id="19" name="TextBox 19"/>
          <p:cNvSpPr txBox="1"/>
          <p:nvPr/>
        </p:nvSpPr>
        <p:spPr>
          <a:xfrm>
            <a:off x="11706905" y="3497805"/>
            <a:ext cx="4861152" cy="8343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9B9B9B"/>
                </a:solidFill>
                <a:latin typeface="Public Sans"/>
              </a:rPr>
              <a:t>Plan &amp; construct schema using Prostgre SQL</a:t>
            </a:r>
          </a:p>
        </p:txBody>
      </p:sp>
      <p:sp>
        <p:nvSpPr>
          <p:cNvPr id="20" name="TextBox 20"/>
          <p:cNvSpPr txBox="1"/>
          <p:nvPr/>
        </p:nvSpPr>
        <p:spPr>
          <a:xfrm>
            <a:off x="9949543" y="2997591"/>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6810375"/>
            <a:ext cx="14522563" cy="2552700"/>
          </a:xfrm>
          <a:prstGeom prst="rect">
            <a:avLst/>
          </a:prstGeom>
        </p:spPr>
        <p:txBody>
          <a:bodyPr lIns="0" tIns="0" rIns="0" bIns="0" rtlCol="0" anchor="t">
            <a:spAutoFit/>
          </a:bodyPr>
          <a:lstStyle/>
          <a:p>
            <a:pPr marL="0" lvl="0" indent="0" algn="ctr">
              <a:lnSpc>
                <a:spcPts val="9900"/>
              </a:lnSpc>
            </a:pPr>
            <a:r>
              <a:rPr lang="en-US" sz="9000">
                <a:solidFill>
                  <a:srgbClr val="000000"/>
                </a:solidFill>
                <a:latin typeface="Public Sans Bold"/>
              </a:rPr>
              <a:t>Our Database Relationship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101"/>
          <a:stretch>
            <a:fillRect/>
          </a:stretch>
        </p:blipFill>
        <p:spPr>
          <a:xfrm>
            <a:off x="7313360" y="0"/>
            <a:ext cx="9169054" cy="10287000"/>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Access the full diagram:</a:t>
            </a:r>
          </a:p>
        </p:txBody>
      </p:sp>
      <p:sp>
        <p:nvSpPr>
          <p:cNvPr id="4" name="TextBox 4"/>
          <p:cNvSpPr txBox="1"/>
          <p:nvPr/>
        </p:nvSpPr>
        <p:spPr>
          <a:xfrm>
            <a:off x="1520407" y="7395201"/>
            <a:ext cx="5394357" cy="445058"/>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hlinkClick r:id="rId3"/>
              </a:rPr>
              <a:t>app.genmymodel.com</a:t>
            </a:r>
            <a:endParaRPr lang="en-US" sz="2700" dirty="0">
              <a:solidFill>
                <a:srgbClr val="9B9B9B"/>
              </a:solidFill>
              <a:latin typeface="Publ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a:solidFill>
                  <a:srgbClr val="000000"/>
                </a:solidFill>
                <a:latin typeface="Public Sans Bold"/>
              </a:rPr>
              <a:t>Data Visualizations</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a:solidFill>
                  <a:srgbClr val="9B9B9B"/>
                </a:solidFill>
                <a:latin typeface="Public Sans"/>
              </a:rPr>
              <a:t>Four charts will be presented in the following slides</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492</Words>
  <Application>Microsoft Macintosh PowerPoint</Application>
  <PresentationFormat>Custom</PresentationFormat>
  <Paragraphs>60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Arimo Bold</vt:lpstr>
      <vt:lpstr>Calibri</vt:lpstr>
      <vt:lpstr>Public Sans Bold</vt:lpstr>
      <vt:lpstr>Arial</vt:lpstr>
      <vt:lpstr>Public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Light Simple Clean Food Presentation</dc:title>
  <cp:lastModifiedBy>Carlo Labudiong</cp:lastModifiedBy>
  <cp:revision>3</cp:revision>
  <dcterms:created xsi:type="dcterms:W3CDTF">2006-08-16T00:00:00Z</dcterms:created>
  <dcterms:modified xsi:type="dcterms:W3CDTF">2022-01-14T06:15:13Z</dcterms:modified>
  <dc:identifier>DAE1X5QHw7I</dc:identifier>
</cp:coreProperties>
</file>